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5" r:id="rId9"/>
    <p:sldId id="266" r:id="rId10"/>
    <p:sldId id="262" r:id="rId11"/>
    <p:sldId id="26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603"/>
    <a:srgbClr val="52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1994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842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010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61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652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532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4640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2905064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8136066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4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56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Girale kredietverlening door banken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Maximale geldschepping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817011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4237946"/>
            <a:ext cx="10460038" cy="2067603"/>
          </a:xfrm>
        </p:spPr>
        <p:txBody>
          <a:bodyPr/>
          <a:lstStyle/>
          <a:p>
            <a:pPr marL="457200" indent="-457200">
              <a:buFont typeface="+mj-lt"/>
              <a:buAutoNum type="arabicParenR" startAt="4"/>
            </a:pPr>
            <a:r>
              <a:rPr lang="nl-NL" dirty="0" smtClean="0"/>
              <a:t>Leg uit waarom de bank zo makkelijk geld kan maken.</a:t>
            </a:r>
          </a:p>
          <a:p>
            <a:pPr marL="457200" indent="-457200">
              <a:buFont typeface="+mj-lt"/>
              <a:buAutoNum type="arabicParenR" startAt="4"/>
            </a:pPr>
            <a:endParaRPr lang="nl-NL" dirty="0"/>
          </a:p>
          <a:p>
            <a:r>
              <a:rPr lang="nl-NL" dirty="0" smtClean="0"/>
              <a:t>Dat komt omdat de bank nauwelijks “echt” geld nodig heeft om geld bij te maken.</a:t>
            </a:r>
            <a:br>
              <a:rPr lang="nl-NL" dirty="0" smtClean="0"/>
            </a:br>
            <a:r>
              <a:rPr lang="nl-NL" dirty="0" smtClean="0"/>
              <a:t>Het geld dat de bank op de rekeningen bijschrijft blijft giraal (computergeld).</a:t>
            </a:r>
          </a:p>
        </p:txBody>
      </p:sp>
      <p:grpSp>
        <p:nvGrpSpPr>
          <p:cNvPr id="5" name="Groep 4"/>
          <p:cNvGrpSpPr/>
          <p:nvPr/>
        </p:nvGrpSpPr>
        <p:grpSpPr>
          <a:xfrm>
            <a:off x="684211" y="1974141"/>
            <a:ext cx="10058401" cy="1563255"/>
            <a:chOff x="684211" y="2388973"/>
            <a:chExt cx="10058401" cy="2207741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kstvak 7"/>
          <p:cNvSpPr txBox="1"/>
          <p:nvPr/>
        </p:nvSpPr>
        <p:spPr>
          <a:xfrm>
            <a:off x="684211" y="161522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DEBET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716369" y="1615222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CREDIT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69953" y="21476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24981" y="1624016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205882" y="29263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11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035535" y="2203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675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040459" y="27375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525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195885" y="253702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jdelijke aanduiding voor inhoud 3"/>
          <p:cNvSpPr txBox="1">
            <a:spLocks/>
          </p:cNvSpPr>
          <p:nvPr/>
        </p:nvSpPr>
        <p:spPr>
          <a:xfrm>
            <a:off x="684211" y="2114644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17" name="Tijdelijke aanduiding voor inhoud 4"/>
          <p:cNvSpPr txBox="1">
            <a:spLocks/>
          </p:cNvSpPr>
          <p:nvPr/>
        </p:nvSpPr>
        <p:spPr>
          <a:xfrm>
            <a:off x="5808133" y="2114645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sp>
        <p:nvSpPr>
          <p:cNvPr id="18" name="Rechthoek 17"/>
          <p:cNvSpPr/>
          <p:nvPr/>
        </p:nvSpPr>
        <p:spPr>
          <a:xfrm>
            <a:off x="7189990" y="3370187"/>
            <a:ext cx="4280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minimale liquiditeitspercentage 4,5%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1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65668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Liquiditeitspercentage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684212" y="3838832"/>
                <a:ext cx="10460038" cy="2466718"/>
              </a:xfrm>
            </p:spPr>
            <p:txBody>
              <a:bodyPr>
                <a:normAutofit/>
              </a:bodyPr>
              <a:lstStyle/>
              <a:p>
                <a:r>
                  <a:rPr lang="nl-NL" dirty="0" smtClean="0"/>
                  <a:t>Bereken het liquiditeitspercentage van deze bank.</a:t>
                </a:r>
              </a:p>
              <a:p>
                <a:pPr lvl="1"/>
                <a:r>
                  <a:rPr lang="nl-NL" dirty="0" smtClean="0"/>
                  <a:t>Liquiditeitspercentage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2+8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den>
                    </m:f>
                  </m:oMath>
                </a14:m>
                <a:r>
                  <a:rPr lang="nl-NL" dirty="0" smtClean="0"/>
                  <a:t> × 100% = 6,67%</a:t>
                </a:r>
              </a:p>
              <a:p>
                <a:r>
                  <a:rPr lang="nl-NL" dirty="0" smtClean="0"/>
                  <a:t>De bank moet minimaal 5% liquiditeit achter de hand houden</a:t>
                </a:r>
                <a:r>
                  <a:rPr lang="nl-NL" dirty="0" smtClean="0"/>
                  <a:t>.</a:t>
                </a:r>
                <a:br>
                  <a:rPr lang="nl-NL" dirty="0" smtClean="0"/>
                </a:br>
                <a:r>
                  <a:rPr lang="nl-NL" dirty="0" smtClean="0"/>
                  <a:t>Hoeveel </a:t>
                </a:r>
                <a:r>
                  <a:rPr lang="nl-NL" dirty="0" smtClean="0"/>
                  <a:t>liquide middelen heeft de bank </a:t>
                </a:r>
                <a:r>
                  <a:rPr lang="nl-NL" dirty="0" smtClean="0"/>
                  <a:t>dan </a:t>
                </a:r>
                <a:r>
                  <a:rPr lang="nl-NL" dirty="0" smtClean="0"/>
                  <a:t>eigenlijk nodig?</a:t>
                </a:r>
              </a:p>
              <a:p>
                <a:pPr lvl="1"/>
                <a:r>
                  <a:rPr lang="nl-NL" dirty="0" smtClean="0"/>
                  <a:t>5% van 150 = 7,5 (</a:t>
                </a:r>
                <a:r>
                  <a:rPr lang="nl-NL" dirty="0" err="1" smtClean="0"/>
                  <a:t>mln</a:t>
                </a:r>
                <a:r>
                  <a:rPr lang="nl-NL" dirty="0" smtClean="0"/>
                  <a:t> euro.)</a:t>
                </a: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2" y="3838832"/>
                <a:ext cx="10460038" cy="2466718"/>
              </a:xfrm>
              <a:blipFill>
                <a:blip r:embed="rId2"/>
                <a:stretch>
                  <a:fillRect l="-233" t="-148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ep 3"/>
          <p:cNvGrpSpPr/>
          <p:nvPr/>
        </p:nvGrpSpPr>
        <p:grpSpPr>
          <a:xfrm>
            <a:off x="684211" y="1974141"/>
            <a:ext cx="10058401" cy="1563255"/>
            <a:chOff x="684211" y="2388973"/>
            <a:chExt cx="10058401" cy="2207741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kstvak 6"/>
          <p:cNvSpPr txBox="1"/>
          <p:nvPr/>
        </p:nvSpPr>
        <p:spPr>
          <a:xfrm>
            <a:off x="684211" y="161522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DEBET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716369" y="1615222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CREDIT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069953" y="214767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24981" y="1624016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205882" y="2926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035535" y="2203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150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040459" y="27375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195885" y="25370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8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jdelijke aanduiding voor inhoud 3"/>
          <p:cNvSpPr txBox="1">
            <a:spLocks/>
          </p:cNvSpPr>
          <p:nvPr/>
        </p:nvSpPr>
        <p:spPr>
          <a:xfrm>
            <a:off x="684211" y="2114644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17" name="Tijdelijke aanduiding voor inhoud 4"/>
          <p:cNvSpPr txBox="1">
            <a:spLocks/>
          </p:cNvSpPr>
          <p:nvPr/>
        </p:nvSpPr>
        <p:spPr>
          <a:xfrm>
            <a:off x="5808133" y="2114645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</p:spTree>
    <p:extLst>
      <p:ext uri="{BB962C8B-B14F-4D97-AF65-F5344CB8AC3E}">
        <p14:creationId xmlns:p14="http://schemas.microsoft.com/office/powerpoint/2010/main" val="88620339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liquide middelen teveel?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3838832"/>
            <a:ext cx="10460038" cy="246671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bank heeft dus (</a:t>
            </a:r>
            <a:r>
              <a:rPr lang="nl-NL" dirty="0"/>
              <a:t>5% van 150 </a:t>
            </a:r>
            <a:r>
              <a:rPr lang="nl-NL" dirty="0" smtClean="0"/>
              <a:t>=) </a:t>
            </a:r>
            <a:r>
              <a:rPr lang="nl-NL" dirty="0"/>
              <a:t>7,5 </a:t>
            </a:r>
            <a:r>
              <a:rPr lang="nl-NL" dirty="0" smtClean="0"/>
              <a:t>liquide middelen </a:t>
            </a:r>
            <a:r>
              <a:rPr lang="nl-NL" dirty="0" smtClean="0"/>
              <a:t>nodig.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Hoeveel liquide middelen heeft de bank dus over?</a:t>
            </a:r>
          </a:p>
          <a:p>
            <a:r>
              <a:rPr lang="nl-NL" dirty="0" smtClean="0"/>
              <a:t>Hoeveel geld kan de bank nog (giraal) uitlenen?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684211" y="1974141"/>
            <a:ext cx="10058401" cy="1563255"/>
            <a:chOff x="684211" y="2388973"/>
            <a:chExt cx="10058401" cy="2207741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kstvak 6"/>
          <p:cNvSpPr txBox="1"/>
          <p:nvPr/>
        </p:nvSpPr>
        <p:spPr>
          <a:xfrm>
            <a:off x="684211" y="161522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DEBET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716369" y="1615222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CREDIT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069953" y="214767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24981" y="1624016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205882" y="2926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035535" y="2203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150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040459" y="27375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195885" y="25370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8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jdelijke aanduiding voor inhoud 3"/>
          <p:cNvSpPr txBox="1">
            <a:spLocks/>
          </p:cNvSpPr>
          <p:nvPr/>
        </p:nvSpPr>
        <p:spPr>
          <a:xfrm>
            <a:off x="684211" y="2114644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17" name="Tijdelijke aanduiding voor inhoud 4"/>
          <p:cNvSpPr txBox="1">
            <a:spLocks/>
          </p:cNvSpPr>
          <p:nvPr/>
        </p:nvSpPr>
        <p:spPr>
          <a:xfrm>
            <a:off x="5808133" y="2114645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sp>
        <p:nvSpPr>
          <p:cNvPr id="11" name="Rechthoek 10"/>
          <p:cNvSpPr/>
          <p:nvPr/>
        </p:nvSpPr>
        <p:spPr>
          <a:xfrm>
            <a:off x="7189990" y="3370187"/>
            <a:ext cx="4087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minimale liquiditeitspercentage 5%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7325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Rechte verbindingslijn met pijl 23"/>
          <p:cNvCxnSpPr>
            <a:stCxn id="19" idx="2"/>
            <a:endCxn id="18" idx="6"/>
          </p:cNvCxnSpPr>
          <p:nvPr/>
        </p:nvCxnSpPr>
        <p:spPr>
          <a:xfrm flipH="1">
            <a:off x="5663727" y="2387720"/>
            <a:ext cx="4357123" cy="544570"/>
          </a:xfrm>
          <a:prstGeom prst="straightConnector1">
            <a:avLst/>
          </a:prstGeom>
          <a:ln w="44450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Girale kredietverlening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4163784"/>
            <a:ext cx="10460038" cy="840508"/>
          </a:xfrm>
        </p:spPr>
        <p:txBody>
          <a:bodyPr/>
          <a:lstStyle/>
          <a:p>
            <a:r>
              <a:rPr lang="nl-NL" dirty="0" smtClean="0"/>
              <a:t>De bank heeft liquide middelen over.</a:t>
            </a:r>
            <a:br>
              <a:rPr lang="nl-NL" dirty="0" smtClean="0"/>
            </a:br>
            <a:r>
              <a:rPr lang="nl-NL" dirty="0" smtClean="0"/>
              <a:t>Met de huidige liquide middelen mag er meer giraal geld gemaakt worden.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684211" y="1974141"/>
            <a:ext cx="10058401" cy="1563255"/>
            <a:chOff x="684211" y="2388973"/>
            <a:chExt cx="10058401" cy="2207741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kstvak 6"/>
          <p:cNvSpPr txBox="1"/>
          <p:nvPr/>
        </p:nvSpPr>
        <p:spPr>
          <a:xfrm>
            <a:off x="684211" y="161522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DEBET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716369" y="1615222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CREDIT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069953" y="214767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24981" y="1624016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205882" y="2926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035535" y="2203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150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040459" y="27375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195885" y="25370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8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jdelijke aanduiding voor inhoud 3"/>
          <p:cNvSpPr txBox="1">
            <a:spLocks/>
          </p:cNvSpPr>
          <p:nvPr/>
        </p:nvSpPr>
        <p:spPr>
          <a:xfrm>
            <a:off x="684211" y="2114644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17" name="Tijdelijke aanduiding voor inhoud 4"/>
          <p:cNvSpPr txBox="1">
            <a:spLocks/>
          </p:cNvSpPr>
          <p:nvPr/>
        </p:nvSpPr>
        <p:spPr>
          <a:xfrm>
            <a:off x="5808133" y="2114645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sp>
        <p:nvSpPr>
          <p:cNvPr id="11" name="Rechthoek 10"/>
          <p:cNvSpPr/>
          <p:nvPr/>
        </p:nvSpPr>
        <p:spPr>
          <a:xfrm>
            <a:off x="7189990" y="3370187"/>
            <a:ext cx="4087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minimale liquiditeitspercentage 5%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041334" y="2510373"/>
            <a:ext cx="622393" cy="843833"/>
          </a:xfrm>
          <a:prstGeom prst="ellipse">
            <a:avLst/>
          </a:prstGeom>
          <a:noFill/>
          <a:ln w="57150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10020850" y="2171598"/>
            <a:ext cx="622393" cy="432244"/>
          </a:xfrm>
          <a:prstGeom prst="ellipse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5156989" y="3363371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52893F"/>
                </a:solidFill>
              </a:rPr>
              <a:t>5%</a:t>
            </a:r>
            <a:endParaRPr lang="nl-NL" b="1" dirty="0">
              <a:solidFill>
                <a:srgbClr val="52893F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0455438" y="2476129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760603"/>
                </a:solidFill>
              </a:rPr>
              <a:t>100%</a:t>
            </a:r>
            <a:endParaRPr lang="nl-NL" b="1" dirty="0">
              <a:solidFill>
                <a:srgbClr val="760603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1064677" y="5296738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Liquide middelen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3787465" y="5296738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Giraal geld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3456125" y="5296738"/>
            <a:ext cx="0" cy="13715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1064677" y="5781843"/>
            <a:ext cx="4444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1064677" y="6232823"/>
            <a:ext cx="44398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1673016" y="5797396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4112072" y="5797396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?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1870986" y="6265871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52893F"/>
                </a:solidFill>
              </a:rPr>
              <a:t>5%</a:t>
            </a:r>
            <a:endParaRPr lang="nl-NL" b="1" dirty="0">
              <a:solidFill>
                <a:srgbClr val="52893F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4199628" y="6264881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760603"/>
                </a:solidFill>
              </a:rPr>
              <a:t>100%</a:t>
            </a:r>
            <a:endParaRPr lang="nl-NL" b="1" dirty="0">
              <a:solidFill>
                <a:srgbClr val="760603"/>
              </a:solidFill>
            </a:endParaRPr>
          </a:p>
        </p:txBody>
      </p:sp>
      <p:sp>
        <p:nvSpPr>
          <p:cNvPr id="38" name="Pijl-rechts 37"/>
          <p:cNvSpPr/>
          <p:nvPr/>
        </p:nvSpPr>
        <p:spPr>
          <a:xfrm rot="20996364">
            <a:off x="4959969" y="5771039"/>
            <a:ext cx="1620096" cy="149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/>
              <p:cNvSpPr txBox="1"/>
              <p:nvPr/>
            </p:nvSpPr>
            <p:spPr>
              <a:xfrm>
                <a:off x="6580648" y="5312354"/>
                <a:ext cx="2989921" cy="636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10 </m:t>
                          </m:r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mln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5%</m:t>
                          </m:r>
                        </m:den>
                      </m:f>
                      <m:r>
                        <m:rPr>
                          <m:nor/>
                        </m:rPr>
                        <a:rPr lang="nl-NL" b="0" i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nl-NL" i="0" smtClean="0">
                          <a:solidFill>
                            <a:schemeClr val="bg1"/>
                          </a:solidFill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b="0" i="0" smtClean="0">
                          <a:solidFill>
                            <a:schemeClr val="bg1"/>
                          </a:solidFill>
                          <a:ea typeface="Cambria Math" panose="02040503050406030204" pitchFamily="18" charset="0"/>
                        </a:rPr>
                        <m:t> 100% = 200 </m:t>
                      </m:r>
                      <m:r>
                        <m:rPr>
                          <m:nor/>
                        </m:rPr>
                        <a:rPr lang="nl-NL" b="0" i="0" smtClean="0">
                          <a:solidFill>
                            <a:schemeClr val="bg1"/>
                          </a:solidFill>
                          <a:ea typeface="Cambria Math" panose="02040503050406030204" pitchFamily="18" charset="0"/>
                        </a:rPr>
                        <m:t>mln</m:t>
                      </m:r>
                    </m:oMath>
                  </m:oMathPara>
                </a14:m>
                <a:endParaRPr lang="nl-N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Tekstvak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648" y="5312354"/>
                <a:ext cx="2989921" cy="6366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kstvak 40"/>
          <p:cNvSpPr txBox="1"/>
          <p:nvPr/>
        </p:nvSpPr>
        <p:spPr>
          <a:xfrm>
            <a:off x="6670225" y="5985148"/>
            <a:ext cx="4838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De bank heeft al 150 mln. aan giraal geld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Er kan dus nog 50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r>
              <a:rPr lang="nl-NL" dirty="0" smtClean="0">
                <a:solidFill>
                  <a:schemeClr val="bg1"/>
                </a:solidFill>
              </a:rPr>
              <a:t> bij. = giraal krediet.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10120161" y="2196067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??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2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50"/>
                            </p:stCondLst>
                            <p:childTnLst>
                              <p:par>
                                <p:cTn id="3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5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85185E-6 L 0.03776 -0.0319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" y="-159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3" grpId="0"/>
      <p:bldP spid="13" grpId="1"/>
      <p:bldP spid="14" grpId="0"/>
      <p:bldP spid="11" grpId="0"/>
      <p:bldP spid="18" grpId="0" animBg="1"/>
      <p:bldP spid="19" grpId="0" animBg="1"/>
      <p:bldP spid="21" grpId="0"/>
      <p:bldP spid="22" grpId="0"/>
      <p:bldP spid="25" grpId="0"/>
      <p:bldP spid="26" grpId="0"/>
      <p:bldP spid="32" grpId="0"/>
      <p:bldP spid="33" grpId="0"/>
      <p:bldP spid="34" grpId="0"/>
      <p:bldP spid="35" grpId="0"/>
      <p:bldP spid="38" grpId="0" animBg="1"/>
      <p:bldP spid="39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Girale kredietverlening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684212" y="4163783"/>
                <a:ext cx="10460038" cy="2544927"/>
              </a:xfrm>
            </p:spPr>
            <p:txBody>
              <a:bodyPr>
                <a:normAutofit/>
              </a:bodyPr>
              <a:lstStyle/>
              <a:p>
                <a:r>
                  <a:rPr lang="nl-NL" dirty="0" smtClean="0"/>
                  <a:t>De bank kan dus 50 </a:t>
                </a:r>
                <a:r>
                  <a:rPr lang="nl-NL" dirty="0" err="1" smtClean="0"/>
                  <a:t>mln</a:t>
                </a:r>
                <a:r>
                  <a:rPr lang="nl-NL" dirty="0" smtClean="0"/>
                  <a:t> euro giraal krediet verlenen.</a:t>
                </a:r>
                <a:br>
                  <a:rPr lang="nl-NL" dirty="0" smtClean="0"/>
                </a:br>
                <a:r>
                  <a:rPr lang="nl-NL" dirty="0" smtClean="0"/>
                  <a:t>Hoe ziet dat op de balans eruit?</a:t>
                </a:r>
              </a:p>
              <a:p>
                <a:pPr lvl="1"/>
                <a:r>
                  <a:rPr lang="nl-NL" dirty="0" smtClean="0"/>
                  <a:t>Aan de credit-kant wordt het bedrag bijgeschreven op de rekening van de klant(en)</a:t>
                </a:r>
              </a:p>
              <a:p>
                <a:pPr lvl="1"/>
                <a:r>
                  <a:rPr lang="nl-NL" dirty="0" smtClean="0"/>
                  <a:t>Aan de debet-kant wordt het bedrag bijgeschreven dat de klanten in de toekomst terug moeten betalen.</a:t>
                </a:r>
              </a:p>
              <a:p>
                <a:r>
                  <a:rPr lang="nl-NL" dirty="0" smtClean="0"/>
                  <a:t>Het liquiditeitspercentage is nu precies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/>
                          <m:t>8+2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/>
                          <m:t>200</m:t>
                        </m:r>
                      </m:den>
                    </m:f>
                  </m:oMath>
                </a14:m>
                <a:r>
                  <a:rPr lang="nl-NL" dirty="0" smtClean="0"/>
                  <a:t>) 5%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2" y="4163783"/>
                <a:ext cx="10460038" cy="2544927"/>
              </a:xfrm>
              <a:blipFill>
                <a:blip r:embed="rId2"/>
                <a:stretch>
                  <a:fillRect l="-233" t="-119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ep 3"/>
          <p:cNvGrpSpPr/>
          <p:nvPr/>
        </p:nvGrpSpPr>
        <p:grpSpPr>
          <a:xfrm>
            <a:off x="684211" y="1974141"/>
            <a:ext cx="10058401" cy="1563255"/>
            <a:chOff x="684211" y="2388973"/>
            <a:chExt cx="10058401" cy="2207741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kstvak 6"/>
          <p:cNvSpPr txBox="1"/>
          <p:nvPr/>
        </p:nvSpPr>
        <p:spPr>
          <a:xfrm>
            <a:off x="684211" y="161522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DEBET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716369" y="1615222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CREDIT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069953" y="214767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24981" y="1624016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205882" y="2926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035535" y="2203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150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040459" y="27375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195885" y="25370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8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jdelijke aanduiding voor inhoud 3"/>
          <p:cNvSpPr txBox="1">
            <a:spLocks/>
          </p:cNvSpPr>
          <p:nvPr/>
        </p:nvSpPr>
        <p:spPr>
          <a:xfrm>
            <a:off x="684211" y="2114644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17" name="Tijdelijke aanduiding voor inhoud 4"/>
          <p:cNvSpPr txBox="1">
            <a:spLocks/>
          </p:cNvSpPr>
          <p:nvPr/>
        </p:nvSpPr>
        <p:spPr>
          <a:xfrm>
            <a:off x="5808133" y="2114645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sp>
        <p:nvSpPr>
          <p:cNvPr id="11" name="Rechthoek 10"/>
          <p:cNvSpPr/>
          <p:nvPr/>
        </p:nvSpPr>
        <p:spPr>
          <a:xfrm>
            <a:off x="7189990" y="3370187"/>
            <a:ext cx="4087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minimale liquiditeitspercentage 5%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10035535" y="2203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200</a:t>
            </a:r>
            <a:endParaRPr lang="nl-NL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5063101" y="215381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70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10531573" y="2241544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(+50)</a:t>
            </a:r>
            <a:endParaRPr lang="nl-NL" sz="1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4601918" y="2179672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(+50)</a:t>
            </a:r>
            <a:endParaRPr lang="nl-NL" sz="1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3" grpId="0"/>
      <p:bldP spid="36" grpId="0"/>
      <p:bldP spid="37" grpId="0"/>
      <p:bldP spid="40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4237946"/>
            <a:ext cx="10460038" cy="206760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nl-NL" dirty="0" smtClean="0"/>
              <a:t>Bereken het huidige liquiditeitspercentage van deze bank.</a:t>
            </a:r>
          </a:p>
          <a:p>
            <a:pPr marL="457200" indent="-457200">
              <a:buFont typeface="+mj-lt"/>
              <a:buAutoNum type="arabicParenR"/>
            </a:pPr>
            <a:r>
              <a:rPr lang="nl-NL" dirty="0" smtClean="0"/>
              <a:t>Bereken hoeveel giraal krediet deze bank nog maximaal kan verstrekken.</a:t>
            </a:r>
          </a:p>
          <a:p>
            <a:pPr marL="457200" indent="-457200">
              <a:buFont typeface="+mj-lt"/>
              <a:buAutoNum type="arabicParenR"/>
            </a:pPr>
            <a:r>
              <a:rPr lang="nl-NL" dirty="0" smtClean="0"/>
              <a:t>Stel de nieuwe balans op van de bank in dat geval.</a:t>
            </a:r>
          </a:p>
          <a:p>
            <a:pPr marL="457200" indent="-457200">
              <a:buFont typeface="+mj-lt"/>
              <a:buAutoNum type="arabicParenR"/>
            </a:pPr>
            <a:r>
              <a:rPr lang="nl-NL" dirty="0" smtClean="0"/>
              <a:t>Leg uit waarom de bank zo makkelijk geld kan maken.</a:t>
            </a:r>
          </a:p>
        </p:txBody>
      </p:sp>
      <p:grpSp>
        <p:nvGrpSpPr>
          <p:cNvPr id="5" name="Groep 4"/>
          <p:cNvGrpSpPr/>
          <p:nvPr/>
        </p:nvGrpSpPr>
        <p:grpSpPr>
          <a:xfrm>
            <a:off x="684211" y="1974141"/>
            <a:ext cx="10058401" cy="1563255"/>
            <a:chOff x="684211" y="2388973"/>
            <a:chExt cx="10058401" cy="2207741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kstvak 7"/>
          <p:cNvSpPr txBox="1"/>
          <p:nvPr/>
        </p:nvSpPr>
        <p:spPr>
          <a:xfrm>
            <a:off x="684211" y="161522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DEBET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716369" y="1615222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CREDIT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69953" y="21476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24981" y="1624016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205882" y="29263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11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035535" y="2203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675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040459" y="27375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525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195885" y="253702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jdelijke aanduiding voor inhoud 3"/>
          <p:cNvSpPr txBox="1">
            <a:spLocks/>
          </p:cNvSpPr>
          <p:nvPr/>
        </p:nvSpPr>
        <p:spPr>
          <a:xfrm>
            <a:off x="684211" y="2114644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17" name="Tijdelijke aanduiding voor inhoud 4"/>
          <p:cNvSpPr txBox="1">
            <a:spLocks/>
          </p:cNvSpPr>
          <p:nvPr/>
        </p:nvSpPr>
        <p:spPr>
          <a:xfrm>
            <a:off x="5808133" y="2114645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sp>
        <p:nvSpPr>
          <p:cNvPr id="18" name="Rechthoek 17"/>
          <p:cNvSpPr/>
          <p:nvPr/>
        </p:nvSpPr>
        <p:spPr>
          <a:xfrm>
            <a:off x="7189990" y="3370187"/>
            <a:ext cx="4280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minimale liquiditeitspercentage 4,5%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9434266" y="6532725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9443597" y="6532844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10881504" y="6483005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3 min.</a:t>
            </a:r>
            <a:endParaRPr lang="nl-NL" sz="1400" dirty="0"/>
          </a:p>
        </p:txBody>
      </p:sp>
      <p:sp>
        <p:nvSpPr>
          <p:cNvPr id="22" name="Tekstvak 21"/>
          <p:cNvSpPr txBox="1"/>
          <p:nvPr/>
        </p:nvSpPr>
        <p:spPr>
          <a:xfrm>
            <a:off x="9985156" y="6480830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10511974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8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6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0" grpId="0" animBg="1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684212" y="4237946"/>
                <a:ext cx="10460038" cy="2067603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arenR"/>
                </a:pPr>
                <a:r>
                  <a:rPr lang="nl-NL" dirty="0" smtClean="0"/>
                  <a:t>Bereken het huidige liquiditeitspercentage van deze bank.</a:t>
                </a:r>
              </a:p>
              <a:p>
                <a:pPr marL="457200" indent="-457200">
                  <a:buFont typeface="+mj-lt"/>
                  <a:buAutoNum type="arabicParenR"/>
                </a:pPr>
                <a:endParaRPr lang="nl-NL" dirty="0"/>
              </a:p>
              <a:p>
                <a:pPr marL="457200" lvl="1" indent="0">
                  <a:buNone/>
                </a:pPr>
                <a:r>
                  <a:rPr lang="nl-NL" dirty="0" smtClean="0"/>
                  <a:t>Liquiditeitspercentage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/>
                          <m:t>25+11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/>
                          <m:t>675</m:t>
                        </m:r>
                      </m:den>
                    </m:f>
                    <m:r>
                      <m:rPr>
                        <m:nor/>
                      </m:rPr>
                      <a:rPr lang="nl-NL" i="0" smtClean="0"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nl-NL" b="0" i="0" smtClean="0">
                        <a:ea typeface="Cambria Math" panose="02040503050406030204" pitchFamily="18" charset="0"/>
                      </a:rPr>
                      <m:t>100%= </m:t>
                    </m:r>
                  </m:oMath>
                </a14:m>
                <a:r>
                  <a:rPr lang="nl-NL" dirty="0" smtClean="0"/>
                  <a:t>5,33%</a:t>
                </a:r>
              </a:p>
            </p:txBody>
          </p:sp>
        </mc:Choice>
        <mc:Fallback xmlns="">
          <p:sp>
            <p:nvSpPr>
              <p:cNvPr id="4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2" y="4237946"/>
                <a:ext cx="10460038" cy="2067603"/>
              </a:xfrm>
              <a:blipFill>
                <a:blip r:embed="rId2"/>
                <a:stretch>
                  <a:fillRect l="-291" t="-14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ep 4"/>
          <p:cNvGrpSpPr/>
          <p:nvPr/>
        </p:nvGrpSpPr>
        <p:grpSpPr>
          <a:xfrm>
            <a:off x="684211" y="1974141"/>
            <a:ext cx="10058401" cy="1563255"/>
            <a:chOff x="684211" y="2388973"/>
            <a:chExt cx="10058401" cy="2207741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kstvak 7"/>
          <p:cNvSpPr txBox="1"/>
          <p:nvPr/>
        </p:nvSpPr>
        <p:spPr>
          <a:xfrm>
            <a:off x="684211" y="161522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DEBET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716369" y="1615222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CREDIT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69953" y="21476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24981" y="1624016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205882" y="29263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11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035535" y="2203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675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040459" y="27375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525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195885" y="253702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jdelijke aanduiding voor inhoud 3"/>
          <p:cNvSpPr txBox="1">
            <a:spLocks/>
          </p:cNvSpPr>
          <p:nvPr/>
        </p:nvSpPr>
        <p:spPr>
          <a:xfrm>
            <a:off x="684211" y="2114644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17" name="Tijdelijke aanduiding voor inhoud 4"/>
          <p:cNvSpPr txBox="1">
            <a:spLocks/>
          </p:cNvSpPr>
          <p:nvPr/>
        </p:nvSpPr>
        <p:spPr>
          <a:xfrm>
            <a:off x="5808133" y="2114645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sp>
        <p:nvSpPr>
          <p:cNvPr id="18" name="Rechthoek 17"/>
          <p:cNvSpPr/>
          <p:nvPr/>
        </p:nvSpPr>
        <p:spPr>
          <a:xfrm>
            <a:off x="7189990" y="3370187"/>
            <a:ext cx="4280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minimale liquiditeitspercentage 4,5%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1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4237946"/>
            <a:ext cx="10460038" cy="2067603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</a:pPr>
            <a:r>
              <a:rPr lang="nl-NL" dirty="0" smtClean="0"/>
              <a:t>Bereken hoeveel giraal krediet deze bank nog maximaal kan verstrekken.</a:t>
            </a:r>
          </a:p>
        </p:txBody>
      </p:sp>
      <p:grpSp>
        <p:nvGrpSpPr>
          <p:cNvPr id="5" name="Groep 4"/>
          <p:cNvGrpSpPr/>
          <p:nvPr/>
        </p:nvGrpSpPr>
        <p:grpSpPr>
          <a:xfrm>
            <a:off x="684211" y="1974141"/>
            <a:ext cx="10058401" cy="1563255"/>
            <a:chOff x="684211" y="2388973"/>
            <a:chExt cx="10058401" cy="2207741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kstvak 7"/>
          <p:cNvSpPr txBox="1"/>
          <p:nvPr/>
        </p:nvSpPr>
        <p:spPr>
          <a:xfrm>
            <a:off x="684211" y="161522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DEBET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716369" y="1615222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CREDIT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69953" y="21476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24981" y="1624016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205882" y="29263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11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035535" y="2203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675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040459" y="27375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525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195885" y="253702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jdelijke aanduiding voor inhoud 3"/>
          <p:cNvSpPr txBox="1">
            <a:spLocks/>
          </p:cNvSpPr>
          <p:nvPr/>
        </p:nvSpPr>
        <p:spPr>
          <a:xfrm>
            <a:off x="684211" y="2114644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17" name="Tijdelijke aanduiding voor inhoud 4"/>
          <p:cNvSpPr txBox="1">
            <a:spLocks/>
          </p:cNvSpPr>
          <p:nvPr/>
        </p:nvSpPr>
        <p:spPr>
          <a:xfrm>
            <a:off x="5808133" y="2114645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sp>
        <p:nvSpPr>
          <p:cNvPr id="18" name="Rechthoek 17"/>
          <p:cNvSpPr/>
          <p:nvPr/>
        </p:nvSpPr>
        <p:spPr>
          <a:xfrm>
            <a:off x="7189990" y="3370187"/>
            <a:ext cx="4280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minimale liquiditeitspercentage 4,5%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106651" y="2510373"/>
            <a:ext cx="622393" cy="843833"/>
          </a:xfrm>
          <a:prstGeom prst="ellipse">
            <a:avLst/>
          </a:prstGeom>
          <a:noFill/>
          <a:ln w="57150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10020850" y="2171598"/>
            <a:ext cx="622393" cy="432244"/>
          </a:xfrm>
          <a:prstGeom prst="ellipse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5073012" y="3363371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52893F"/>
                </a:solidFill>
              </a:rPr>
              <a:t>4,5%</a:t>
            </a:r>
            <a:endParaRPr lang="nl-NL" b="1" dirty="0">
              <a:solidFill>
                <a:srgbClr val="52893F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0455438" y="2476129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760603"/>
                </a:solidFill>
              </a:rPr>
              <a:t>100%</a:t>
            </a:r>
            <a:endParaRPr lang="nl-NL" b="1" dirty="0">
              <a:solidFill>
                <a:srgbClr val="760603"/>
              </a:solidFill>
            </a:endParaRPr>
          </a:p>
        </p:txBody>
      </p:sp>
      <p:cxnSp>
        <p:nvCxnSpPr>
          <p:cNvPr id="23" name="Rechte verbindingslijn met pijl 22"/>
          <p:cNvCxnSpPr>
            <a:stCxn id="20" idx="2"/>
            <a:endCxn id="19" idx="6"/>
          </p:cNvCxnSpPr>
          <p:nvPr/>
        </p:nvCxnSpPr>
        <p:spPr>
          <a:xfrm flipH="1">
            <a:off x="5729044" y="2387720"/>
            <a:ext cx="4291806" cy="544570"/>
          </a:xfrm>
          <a:prstGeom prst="straightConnector1">
            <a:avLst/>
          </a:prstGeom>
          <a:ln w="44450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1064677" y="5296738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Liquide middelen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3787465" y="5296738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Giraal geld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3456125" y="5296738"/>
            <a:ext cx="0" cy="13715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1064677" y="5781843"/>
            <a:ext cx="4444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1064677" y="6232823"/>
            <a:ext cx="44398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1673014" y="5816203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36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4112072" y="5797396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?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1774004" y="6264881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52893F"/>
                </a:solidFill>
              </a:rPr>
              <a:t>4,5%</a:t>
            </a:r>
            <a:endParaRPr lang="nl-NL" b="1" dirty="0">
              <a:solidFill>
                <a:srgbClr val="52893F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4199628" y="6264881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760603"/>
                </a:solidFill>
              </a:rPr>
              <a:t>100%</a:t>
            </a:r>
            <a:endParaRPr lang="nl-NL" b="1" dirty="0">
              <a:solidFill>
                <a:srgbClr val="760603"/>
              </a:solidFill>
            </a:endParaRPr>
          </a:p>
        </p:txBody>
      </p:sp>
      <p:sp>
        <p:nvSpPr>
          <p:cNvPr id="33" name="Pijl-rechts 32"/>
          <p:cNvSpPr/>
          <p:nvPr/>
        </p:nvSpPr>
        <p:spPr>
          <a:xfrm rot="20996364">
            <a:off x="4959969" y="5771039"/>
            <a:ext cx="1620096" cy="149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/>
              <p:cNvSpPr txBox="1"/>
              <p:nvPr/>
            </p:nvSpPr>
            <p:spPr>
              <a:xfrm>
                <a:off x="6580648" y="5312354"/>
                <a:ext cx="2989921" cy="644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36 </m:t>
                          </m:r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mln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4,5%</m:t>
                          </m:r>
                        </m:den>
                      </m:f>
                      <m:r>
                        <m:rPr>
                          <m:nor/>
                        </m:rPr>
                        <a:rPr lang="nl-NL" b="0" i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nl-NL" i="0" smtClean="0">
                          <a:solidFill>
                            <a:schemeClr val="bg1"/>
                          </a:solidFill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b="0" i="0" smtClean="0">
                          <a:solidFill>
                            <a:schemeClr val="bg1"/>
                          </a:solidFill>
                          <a:ea typeface="Cambria Math" panose="02040503050406030204" pitchFamily="18" charset="0"/>
                        </a:rPr>
                        <m:t> 100% = 800 </m:t>
                      </m:r>
                      <m:r>
                        <m:rPr>
                          <m:nor/>
                        </m:rPr>
                        <a:rPr lang="nl-NL" b="0" i="0" smtClean="0">
                          <a:solidFill>
                            <a:schemeClr val="bg1"/>
                          </a:solidFill>
                          <a:ea typeface="Cambria Math" panose="02040503050406030204" pitchFamily="18" charset="0"/>
                        </a:rPr>
                        <m:t>mln</m:t>
                      </m:r>
                    </m:oMath>
                  </m:oMathPara>
                </a14:m>
                <a:endParaRPr lang="nl-N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Tekstvak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648" y="5312354"/>
                <a:ext cx="2989921" cy="644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kstvak 34"/>
          <p:cNvSpPr txBox="1"/>
          <p:nvPr/>
        </p:nvSpPr>
        <p:spPr>
          <a:xfrm>
            <a:off x="6670225" y="5985148"/>
            <a:ext cx="4911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De bank heeft al 675 mln. aan giraal geld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Er kan dus nog 125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r>
              <a:rPr lang="nl-NL" dirty="0" smtClean="0">
                <a:solidFill>
                  <a:schemeClr val="bg1"/>
                </a:solidFill>
              </a:rPr>
              <a:t> bij. = giraal krediet.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24" grpId="0"/>
      <p:bldP spid="25" grpId="0"/>
      <p:bldP spid="29" grpId="0"/>
      <p:bldP spid="30" grpId="0"/>
      <p:bldP spid="31" grpId="0"/>
      <p:bldP spid="32" grpId="0"/>
      <p:bldP spid="33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4237946"/>
            <a:ext cx="10460038" cy="2067603"/>
          </a:xfrm>
        </p:spPr>
        <p:txBody>
          <a:bodyPr/>
          <a:lstStyle/>
          <a:p>
            <a:pPr marL="457200" indent="-457200">
              <a:buFont typeface="+mj-lt"/>
              <a:buAutoNum type="arabicParenR" startAt="3"/>
            </a:pPr>
            <a:r>
              <a:rPr lang="nl-NL" dirty="0" smtClean="0"/>
              <a:t>Stel de nieuwe balans op van de bank in dat geval.</a:t>
            </a:r>
          </a:p>
        </p:txBody>
      </p:sp>
      <p:grpSp>
        <p:nvGrpSpPr>
          <p:cNvPr id="5" name="Groep 4"/>
          <p:cNvGrpSpPr/>
          <p:nvPr/>
        </p:nvGrpSpPr>
        <p:grpSpPr>
          <a:xfrm>
            <a:off x="684211" y="1974141"/>
            <a:ext cx="10058401" cy="1563255"/>
            <a:chOff x="684211" y="2388973"/>
            <a:chExt cx="10058401" cy="2207741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kstvak 7"/>
          <p:cNvSpPr txBox="1"/>
          <p:nvPr/>
        </p:nvSpPr>
        <p:spPr>
          <a:xfrm>
            <a:off x="684211" y="161522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DEBET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716369" y="1615222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CREDIT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69953" y="21476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24981" y="1624016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205882" y="29263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11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035535" y="2203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675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040459" y="27375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525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195885" y="253702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jdelijke aanduiding voor inhoud 3"/>
          <p:cNvSpPr txBox="1">
            <a:spLocks/>
          </p:cNvSpPr>
          <p:nvPr/>
        </p:nvSpPr>
        <p:spPr>
          <a:xfrm>
            <a:off x="684211" y="2114644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17" name="Tijdelijke aanduiding voor inhoud 4"/>
          <p:cNvSpPr txBox="1">
            <a:spLocks/>
          </p:cNvSpPr>
          <p:nvPr/>
        </p:nvSpPr>
        <p:spPr>
          <a:xfrm>
            <a:off x="5808133" y="2114645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sp>
        <p:nvSpPr>
          <p:cNvPr id="18" name="Rechthoek 17"/>
          <p:cNvSpPr/>
          <p:nvPr/>
        </p:nvSpPr>
        <p:spPr>
          <a:xfrm>
            <a:off x="7189990" y="3370187"/>
            <a:ext cx="4280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minimale liquiditeitspercentage 4,5%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0051737" y="2194495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8</a:t>
            </a:r>
            <a:r>
              <a:rPr lang="nl-NL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00</a:t>
            </a:r>
            <a:endParaRPr lang="nl-NL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079303" y="214526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245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10547775" y="2232985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(+125)</a:t>
            </a:r>
            <a:endParaRPr lang="nl-NL" sz="1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543472" y="2171113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(+125)</a:t>
            </a:r>
            <a:endParaRPr lang="nl-NL" sz="1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1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7EE3C453-B8FA-4545-AE52-74E5982772BF}" vid="{272075D8-224F-4D71-A158-7037FE08C6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1504</TotalTime>
  <Words>479</Words>
  <Application>Microsoft Office PowerPoint</Application>
  <PresentationFormat>Breedbeeld</PresentationFormat>
  <Paragraphs>194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Cambria Math</vt:lpstr>
      <vt:lpstr>Century Gothic</vt:lpstr>
      <vt:lpstr>Courier New</vt:lpstr>
      <vt:lpstr>Wingdings</vt:lpstr>
      <vt:lpstr>Wingdings 3</vt:lpstr>
      <vt:lpstr>Economielokaal havo</vt:lpstr>
      <vt:lpstr>Maximale geldschepping</vt:lpstr>
      <vt:lpstr>Liquiditeitspercentage</vt:lpstr>
      <vt:lpstr>liquide middelen teveel?</vt:lpstr>
      <vt:lpstr>Girale kredietverlening</vt:lpstr>
      <vt:lpstr>Girale kredietverlening</vt:lpstr>
      <vt:lpstr>verwerkingsopdracht</vt:lpstr>
      <vt:lpstr>verwerkingsopdracht</vt:lpstr>
      <vt:lpstr>verwerkingsopdracht</vt:lpstr>
      <vt:lpstr>verwerkingsopdracht</vt:lpstr>
      <vt:lpstr>verwerkingsopdracht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Maximale geldschepping</dc:title>
  <dc:creator>pbloemers</dc:creator>
  <cp:lastModifiedBy>Paul Bloemers</cp:lastModifiedBy>
  <cp:revision>11</cp:revision>
  <dcterms:created xsi:type="dcterms:W3CDTF">2016-09-05T07:13:23Z</dcterms:created>
  <dcterms:modified xsi:type="dcterms:W3CDTF">2016-10-15T14:33:14Z</dcterms:modified>
</cp:coreProperties>
</file>